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20"/>
  </p:notesMasterIdLst>
  <p:sldIdLst>
    <p:sldId id="256" r:id="rId2"/>
    <p:sldId id="257" r:id="rId3"/>
    <p:sldId id="269" r:id="rId4"/>
    <p:sldId id="258" r:id="rId5"/>
    <p:sldId id="271" r:id="rId6"/>
    <p:sldId id="270" r:id="rId7"/>
    <p:sldId id="272" r:id="rId8"/>
    <p:sldId id="273" r:id="rId9"/>
    <p:sldId id="260" r:id="rId10"/>
    <p:sldId id="261" r:id="rId11"/>
    <p:sldId id="262" r:id="rId12"/>
    <p:sldId id="264" r:id="rId13"/>
    <p:sldId id="263" r:id="rId14"/>
    <p:sldId id="265" r:id="rId15"/>
    <p:sldId id="266" r:id="rId16"/>
    <p:sldId id="268" r:id="rId17"/>
    <p:sldId id="267"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94554"/>
  </p:normalViewPr>
  <p:slideViewPr>
    <p:cSldViewPr snapToGrid="0">
      <p:cViewPr varScale="1">
        <p:scale>
          <a:sx n="108" d="100"/>
          <a:sy n="108" d="100"/>
        </p:scale>
        <p:origin x="7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52A6E-EE1F-9246-AD03-2DE97F518AD2}"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EF151-C3FE-804E-A662-0B29109CE0F1}" type="slidenum">
              <a:rPr lang="en-US" smtClean="0"/>
              <a:t>‹#›</a:t>
            </a:fld>
            <a:endParaRPr lang="en-US"/>
          </a:p>
        </p:txBody>
      </p:sp>
    </p:spTree>
    <p:extLst>
      <p:ext uri="{BB962C8B-B14F-4D97-AF65-F5344CB8AC3E}">
        <p14:creationId xmlns:p14="http://schemas.microsoft.com/office/powerpoint/2010/main" val="408784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EF151-C3FE-804E-A662-0B29109CE0F1}" type="slidenum">
              <a:rPr lang="en-US" smtClean="0"/>
              <a:t>13</a:t>
            </a:fld>
            <a:endParaRPr lang="en-US"/>
          </a:p>
        </p:txBody>
      </p:sp>
    </p:spTree>
    <p:extLst>
      <p:ext uri="{BB962C8B-B14F-4D97-AF65-F5344CB8AC3E}">
        <p14:creationId xmlns:p14="http://schemas.microsoft.com/office/powerpoint/2010/main" val="2440176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EF151-C3FE-804E-A662-0B29109CE0F1}" type="slidenum">
              <a:rPr lang="en-US" smtClean="0"/>
              <a:t>15</a:t>
            </a:fld>
            <a:endParaRPr lang="en-US"/>
          </a:p>
        </p:txBody>
      </p:sp>
    </p:spTree>
    <p:extLst>
      <p:ext uri="{BB962C8B-B14F-4D97-AF65-F5344CB8AC3E}">
        <p14:creationId xmlns:p14="http://schemas.microsoft.com/office/powerpoint/2010/main" val="230849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C3743-2ECF-CA4B-AE1D-898DCE5EDD5A}" type="datetimeFigureOut">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596586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279499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2986369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2D9341F-0A3A-1945-B6D6-E30B30E37268}"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97772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843589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C3743-2ECF-CA4B-AE1D-898DCE5EDD5A}" type="datetimeFigureOut">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3067865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C3743-2ECF-CA4B-AE1D-898DCE5EDD5A}" type="datetimeFigureOut">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1869319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C3743-2ECF-CA4B-AE1D-898DCE5EDD5A}" type="datetimeFigureOut">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241758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58C3743-2ECF-CA4B-AE1D-898DCE5EDD5A}" type="datetimeFigureOut">
              <a:rPr lang="en-US" smtClean="0"/>
              <a:t>8/25/25</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2D9341F-0A3A-1945-B6D6-E30B30E37268}" type="slidenum">
              <a:rPr lang="en-US" smtClean="0"/>
              <a:t>‹#›</a:t>
            </a:fld>
            <a:endParaRPr lang="en-US"/>
          </a:p>
        </p:txBody>
      </p:sp>
    </p:spTree>
    <p:extLst>
      <p:ext uri="{BB962C8B-B14F-4D97-AF65-F5344CB8AC3E}">
        <p14:creationId xmlns:p14="http://schemas.microsoft.com/office/powerpoint/2010/main" val="22269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C3743-2ECF-CA4B-AE1D-898DCE5EDD5A}" type="datetimeFigureOut">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73392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C3743-2ECF-CA4B-AE1D-898DCE5EDD5A}" type="datetimeFigureOut">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183649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346693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C3743-2ECF-CA4B-AE1D-898DCE5EDD5A}" type="datetimeFigureOut">
              <a:rPr lang="en-US" smtClean="0"/>
              <a:t>8/25/25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2669559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C3743-2ECF-CA4B-AE1D-898DCE5EDD5A}" type="datetimeFigureOut">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366324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58C3743-2ECF-CA4B-AE1D-898DCE5EDD5A}" type="datetimeFigureOut">
              <a:rPr lang="en-US" smtClean="0"/>
              <a:t>8/25/25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1367282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37439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C3743-2ECF-CA4B-AE1D-898DCE5EDD5A}" type="datetimeFigureOut">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9341F-0A3A-1945-B6D6-E30B30E37268}" type="slidenum">
              <a:rPr lang="en-US" smtClean="0"/>
              <a:t>‹#›</a:t>
            </a:fld>
            <a:endParaRPr lang="en-US"/>
          </a:p>
        </p:txBody>
      </p:sp>
    </p:spTree>
    <p:extLst>
      <p:ext uri="{BB962C8B-B14F-4D97-AF65-F5344CB8AC3E}">
        <p14:creationId xmlns:p14="http://schemas.microsoft.com/office/powerpoint/2010/main" val="284995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C3743-2ECF-CA4B-AE1D-898DCE5EDD5A}" type="datetimeFigureOut">
              <a:rPr lang="en-US" smtClean="0"/>
              <a:t>8/25/25</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2D9341F-0A3A-1945-B6D6-E30B30E37268}" type="slidenum">
              <a:rPr lang="en-US" smtClean="0"/>
              <a:t>‹#›</a:t>
            </a:fld>
            <a:endParaRPr lang="en-US"/>
          </a:p>
        </p:txBody>
      </p:sp>
    </p:spTree>
    <p:extLst>
      <p:ext uri="{BB962C8B-B14F-4D97-AF65-F5344CB8AC3E}">
        <p14:creationId xmlns:p14="http://schemas.microsoft.com/office/powerpoint/2010/main" val="272797926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3287FF9E-E350-F8A9-3B00-A3213F21A258}"/>
              </a:ext>
            </a:extLst>
          </p:cNvPr>
          <p:cNvPicPr>
            <a:picLocks noChangeAspect="1"/>
          </p:cNvPicPr>
          <p:nvPr/>
        </p:nvPicPr>
        <p:blipFill>
          <a:blip r:embed="rId2"/>
          <a:srcRect t="19355"/>
          <a:stretch>
            <a:fill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2FBAFED-8374-2574-E5C7-4DB23FC6F79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Ethical considerations for the use of brain computer interfaces for cognitive enhancement</a:t>
            </a:r>
          </a:p>
        </p:txBody>
      </p:sp>
      <p:sp>
        <p:nvSpPr>
          <p:cNvPr id="3" name="Subtitle 2">
            <a:extLst>
              <a:ext uri="{FF2B5EF4-FFF2-40B4-BE49-F238E27FC236}">
                <a16:creationId xmlns:a16="http://schemas.microsoft.com/office/drawing/2014/main" id="{0664FDF3-B796-FD82-A02D-58BF879BE25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Samuel Oriola</a:t>
            </a:r>
            <a:br>
              <a:rPr lang="en-US">
                <a:solidFill>
                  <a:srgbClr val="FFFFFF"/>
                </a:solidFill>
              </a:rPr>
            </a:br>
            <a:r>
              <a:rPr lang="en-US">
                <a:solidFill>
                  <a:srgbClr val="FFFFFF"/>
                </a:solidFill>
              </a:rPr>
              <a:t>Undergraduate Researcher</a:t>
            </a:r>
          </a:p>
        </p:txBody>
      </p:sp>
    </p:spTree>
    <p:extLst>
      <p:ext uri="{BB962C8B-B14F-4D97-AF65-F5344CB8AC3E}">
        <p14:creationId xmlns:p14="http://schemas.microsoft.com/office/powerpoint/2010/main" val="47830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A1878500-C4AB-C0FA-E0E6-7C0CC4CA5312}"/>
            </a:ext>
          </a:extLst>
        </p:cNvPr>
        <p:cNvGrpSpPr/>
        <p:nvPr/>
      </p:nvGrpSpPr>
      <p:grpSpPr>
        <a:xfrm>
          <a:off x="0" y="0"/>
          <a:ext cx="0" cy="0"/>
          <a:chOff x="0" y="0"/>
          <a:chExt cx="0" cy="0"/>
        </a:xfrm>
      </p:grpSpPr>
      <p:grpSp>
        <p:nvGrpSpPr>
          <p:cNvPr id="13319" name="Group 13318">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320" name="Rectangle 13319">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1" name="Picture 13320">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3314" name="Picture 2" descr="Convince me, control me | Science">
            <a:extLst>
              <a:ext uri="{FF2B5EF4-FFF2-40B4-BE49-F238E27FC236}">
                <a16:creationId xmlns:a16="http://schemas.microsoft.com/office/drawing/2014/main" id="{15CBDC70-D8E8-0926-D0B8-C4F8261E2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563" r="20340" b="-1"/>
          <a:stretch>
            <a:fillRect/>
          </a:stretch>
        </p:blipFill>
        <p:spPr bwMode="auto">
          <a:xfrm>
            <a:off x="6096000" y="10"/>
            <a:ext cx="609282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3323" name="Rectangle 13322">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A61F1A-60FC-F2C6-92EE-DA63C59D1E04}"/>
              </a:ext>
            </a:extLst>
          </p:cNvPr>
          <p:cNvSpPr>
            <a:spLocks noGrp="1"/>
          </p:cNvSpPr>
          <p:nvPr>
            <p:ph type="title"/>
          </p:nvPr>
        </p:nvSpPr>
        <p:spPr>
          <a:xfrm>
            <a:off x="680321" y="753228"/>
            <a:ext cx="5041629" cy="1080938"/>
          </a:xfrm>
        </p:spPr>
        <p:txBody>
          <a:bodyPr>
            <a:normAutofit/>
          </a:bodyPr>
          <a:lstStyle/>
          <a:p>
            <a:r>
              <a:rPr lang="en-US" dirty="0"/>
              <a:t>Erosion of privacy</a:t>
            </a:r>
          </a:p>
        </p:txBody>
      </p:sp>
      <p:pic>
        <p:nvPicPr>
          <p:cNvPr id="13325" name="Picture 13324">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33045D67-10A8-602C-5AEB-2E4D0207BFA2}"/>
              </a:ext>
            </a:extLst>
          </p:cNvPr>
          <p:cNvSpPr>
            <a:spLocks noGrp="1"/>
          </p:cNvSpPr>
          <p:nvPr>
            <p:ph idx="1"/>
          </p:nvPr>
        </p:nvSpPr>
        <p:spPr>
          <a:xfrm>
            <a:off x="270418" y="2231954"/>
            <a:ext cx="5451532" cy="4499922"/>
          </a:xfrm>
        </p:spPr>
        <p:txBody>
          <a:bodyPr>
            <a:noAutofit/>
          </a:bodyPr>
          <a:lstStyle/>
          <a:p>
            <a:r>
              <a:rPr lang="en-US" sz="2200" i="1" dirty="0"/>
              <a:t>To what extent does widespread use of </a:t>
            </a:r>
            <a:r>
              <a:rPr lang="en-US" sz="2200" i="1" dirty="0" err="1"/>
              <a:t>eBCIs</a:t>
            </a:r>
            <a:r>
              <a:rPr lang="en-US" sz="2200" i="1" dirty="0"/>
              <a:t> raise the risk of privacy erosion, such as thought violation or “</a:t>
            </a:r>
            <a:r>
              <a:rPr lang="en-US" sz="2200" i="1" dirty="0" err="1"/>
              <a:t>brainjacking</a:t>
            </a:r>
            <a:r>
              <a:rPr lang="en-US" sz="2200" i="1" dirty="0"/>
              <a:t>” where bad actors gain illicit access to neural data?</a:t>
            </a:r>
          </a:p>
          <a:p>
            <a:r>
              <a:rPr lang="en-US" sz="2200" dirty="0"/>
              <a:t>“Brain Jacking” - bad actors gain unauthorized access to what you are thinking </a:t>
            </a:r>
          </a:p>
          <a:p>
            <a:r>
              <a:rPr lang="en-US" sz="2200" dirty="0"/>
              <a:t>Current issue of LLM’s training on data they do not own</a:t>
            </a:r>
          </a:p>
          <a:p>
            <a:r>
              <a:rPr lang="en-US" sz="2200" dirty="0"/>
              <a:t>Social media devices/ AI Bots using your engagement for targeted ads and gaining trust</a:t>
            </a:r>
          </a:p>
        </p:txBody>
      </p:sp>
    </p:spTree>
    <p:extLst>
      <p:ext uri="{BB962C8B-B14F-4D97-AF65-F5344CB8AC3E}">
        <p14:creationId xmlns:p14="http://schemas.microsoft.com/office/powerpoint/2010/main" val="176243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28D179-88F6-3FEF-8B4A-E9B925DC4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0E899-1C22-2694-59E1-E1D7B9AD81B2}"/>
              </a:ext>
            </a:extLst>
          </p:cNvPr>
          <p:cNvSpPr>
            <a:spLocks noGrp="1"/>
          </p:cNvSpPr>
          <p:nvPr>
            <p:ph type="title"/>
          </p:nvPr>
        </p:nvSpPr>
        <p:spPr>
          <a:xfrm>
            <a:off x="640080" y="325369"/>
            <a:ext cx="4368602" cy="1956841"/>
          </a:xfrm>
        </p:spPr>
        <p:txBody>
          <a:bodyPr anchor="b">
            <a:normAutofit/>
          </a:bodyPr>
          <a:lstStyle/>
          <a:p>
            <a:r>
              <a:rPr lang="en-US" sz="5400"/>
              <a:t>Inequality:</a:t>
            </a:r>
            <a:br>
              <a:rPr lang="en-US" sz="5400"/>
            </a:br>
            <a:endParaRPr lang="en-US" sz="5400"/>
          </a:p>
        </p:txBody>
      </p:sp>
      <p:sp>
        <p:nvSpPr>
          <p:cNvPr id="3" name="Content Placeholder 2">
            <a:extLst>
              <a:ext uri="{FF2B5EF4-FFF2-40B4-BE49-F238E27FC236}">
                <a16:creationId xmlns:a16="http://schemas.microsoft.com/office/drawing/2014/main" id="{60961789-7FB3-02AB-0140-BD76FC3B1C05}"/>
              </a:ext>
            </a:extLst>
          </p:cNvPr>
          <p:cNvSpPr>
            <a:spLocks noGrp="1"/>
          </p:cNvSpPr>
          <p:nvPr>
            <p:ph idx="1"/>
          </p:nvPr>
        </p:nvSpPr>
        <p:spPr>
          <a:xfrm>
            <a:off x="640080" y="2872899"/>
            <a:ext cx="4243589" cy="3320668"/>
          </a:xfrm>
        </p:spPr>
        <p:txBody>
          <a:bodyPr>
            <a:normAutofit/>
          </a:bodyPr>
          <a:lstStyle/>
          <a:p>
            <a:r>
              <a:rPr lang="en-US" sz="2200" i="1" dirty="0"/>
              <a:t>Could giving financially privileged individuals access to </a:t>
            </a:r>
            <a:r>
              <a:rPr lang="en-US" sz="2200" i="1" dirty="0" err="1"/>
              <a:t>eBCIs</a:t>
            </a:r>
            <a:r>
              <a:rPr lang="en-US" sz="2200" i="1" dirty="0"/>
              <a:t> further widen existing socioeconomic gaps by providing them an additional cognitive or intellectual advantage?</a:t>
            </a:r>
          </a:p>
          <a:p>
            <a:r>
              <a:rPr lang="en-US" sz="2200" i="1" dirty="0"/>
              <a:t>It (could) one day be more widely accessible. Ex Laptops</a:t>
            </a:r>
          </a:p>
          <a:p>
            <a:endParaRPr lang="en-US" sz="2200" dirty="0"/>
          </a:p>
        </p:txBody>
      </p:sp>
      <p:pic>
        <p:nvPicPr>
          <p:cNvPr id="1026" name="Picture 2" descr="Jeff Bezos gets a laugh out of his round with a robotic arm at re:MARS">
            <a:extLst>
              <a:ext uri="{FF2B5EF4-FFF2-40B4-BE49-F238E27FC236}">
                <a16:creationId xmlns:a16="http://schemas.microsoft.com/office/drawing/2014/main" id="{B39990D6-6F2B-D978-13D3-4C75B6D0A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64" r="27161"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61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4F52E7-3777-C6A1-31FD-E14FD7D7B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E2629-8B7F-8B90-C391-8505E523537B}"/>
              </a:ext>
            </a:extLst>
          </p:cNvPr>
          <p:cNvSpPr>
            <a:spLocks noGrp="1"/>
          </p:cNvSpPr>
          <p:nvPr>
            <p:ph type="title"/>
          </p:nvPr>
        </p:nvSpPr>
        <p:spPr>
          <a:xfrm>
            <a:off x="481013" y="3752849"/>
            <a:ext cx="3290887" cy="2452687"/>
          </a:xfrm>
        </p:spPr>
        <p:txBody>
          <a:bodyPr anchor="ctr">
            <a:normAutofit/>
          </a:bodyPr>
          <a:lstStyle/>
          <a:p>
            <a:r>
              <a:rPr lang="en-US" sz="3600"/>
              <a:t>Mental monoculture:</a:t>
            </a:r>
            <a:br>
              <a:rPr lang="en-US" sz="3600"/>
            </a:br>
            <a:endParaRPr lang="en-US" sz="3600"/>
          </a:p>
        </p:txBody>
      </p:sp>
      <p:sp>
        <p:nvSpPr>
          <p:cNvPr id="3" name="Content Placeholder 2">
            <a:extLst>
              <a:ext uri="{FF2B5EF4-FFF2-40B4-BE49-F238E27FC236}">
                <a16:creationId xmlns:a16="http://schemas.microsoft.com/office/drawing/2014/main" id="{F8107146-ADBF-C2AE-DB7C-8FBF947362BB}"/>
              </a:ext>
            </a:extLst>
          </p:cNvPr>
          <p:cNvSpPr>
            <a:spLocks noGrp="1"/>
          </p:cNvSpPr>
          <p:nvPr>
            <p:ph idx="1"/>
          </p:nvPr>
        </p:nvSpPr>
        <p:spPr>
          <a:xfrm>
            <a:off x="4223982" y="3752850"/>
            <a:ext cx="7485413" cy="2616419"/>
          </a:xfrm>
        </p:spPr>
        <p:txBody>
          <a:bodyPr anchor="ctr">
            <a:noAutofit/>
          </a:bodyPr>
          <a:lstStyle/>
          <a:p>
            <a:r>
              <a:rPr lang="en-US" sz="2200" i="1" dirty="0"/>
              <a:t>Could the widespread use of </a:t>
            </a:r>
            <a:r>
              <a:rPr lang="en-US" sz="2200" i="1" dirty="0" err="1"/>
              <a:t>eBCIs</a:t>
            </a:r>
            <a:r>
              <a:rPr lang="en-US" sz="2200" i="1" dirty="0"/>
              <a:t> </a:t>
            </a:r>
            <a:r>
              <a:rPr lang="en-US" sz="2200" i="1" dirty="0" err="1"/>
              <a:t>standardise</a:t>
            </a:r>
            <a:r>
              <a:rPr lang="en-US" sz="2200" i="1" dirty="0"/>
              <a:t> cognitive processes, leading to diminished cognitive diversity and hindering innovation?</a:t>
            </a:r>
          </a:p>
          <a:p>
            <a:r>
              <a:rPr lang="en-US" sz="2200" dirty="0"/>
              <a:t>Cognitive diverse teams lead to better outcomes</a:t>
            </a:r>
          </a:p>
          <a:p>
            <a:r>
              <a:rPr lang="en-US" sz="2200" dirty="0"/>
              <a:t>Halting societal progression</a:t>
            </a:r>
          </a:p>
          <a:p>
            <a:r>
              <a:rPr lang="en-US" sz="2200" dirty="0"/>
              <a:t>EX. Assimilating Language</a:t>
            </a:r>
          </a:p>
        </p:txBody>
      </p:sp>
      <p:pic>
        <p:nvPicPr>
          <p:cNvPr id="2050" name="Picture 2" descr="Review: Throwback to 'I, Robot' | HS Insider">
            <a:extLst>
              <a:ext uri="{FF2B5EF4-FFF2-40B4-BE49-F238E27FC236}">
                <a16:creationId xmlns:a16="http://schemas.microsoft.com/office/drawing/2014/main" id="{3C7C46E5-2AAA-4CDB-172A-5C416DC7E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879" b="34529"/>
          <a:stretch>
            <a:fillRect/>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484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9AB756E1-5811-EBD3-3FAD-B3CD1CEC587A}"/>
            </a:ext>
          </a:extLst>
        </p:cNvPr>
        <p:cNvGrpSpPr/>
        <p:nvPr/>
      </p:nvGrpSpPr>
      <p:grpSpPr>
        <a:xfrm>
          <a:off x="0" y="0"/>
          <a:ext cx="0" cy="0"/>
          <a:chOff x="0" y="0"/>
          <a:chExt cx="0" cy="0"/>
        </a:xfrm>
      </p:grpSpPr>
      <p:sp useBgFill="1">
        <p:nvSpPr>
          <p:cNvPr id="14345" name="Rectangle 14344">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7" name="Picture 14346">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349" name="Rectangle 14348">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14350">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DC96C3B-CE7B-0298-802D-E9E90CE90784}"/>
              </a:ext>
            </a:extLst>
          </p:cNvPr>
          <p:cNvSpPr>
            <a:spLocks noGrp="1"/>
          </p:cNvSpPr>
          <p:nvPr>
            <p:ph type="title"/>
          </p:nvPr>
        </p:nvSpPr>
        <p:spPr>
          <a:xfrm>
            <a:off x="496712" y="749452"/>
            <a:ext cx="4136123" cy="1080938"/>
          </a:xfrm>
        </p:spPr>
        <p:txBody>
          <a:bodyPr>
            <a:normAutofit/>
          </a:bodyPr>
          <a:lstStyle/>
          <a:p>
            <a:r>
              <a:rPr lang="en-US" dirty="0"/>
              <a:t>Inauthenticity:</a:t>
            </a:r>
          </a:p>
        </p:txBody>
      </p:sp>
      <p:pic>
        <p:nvPicPr>
          <p:cNvPr id="14353" name="Picture 14352">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1D4DBC7E-8CA8-285F-BA12-C168158A16F6}"/>
              </a:ext>
            </a:extLst>
          </p:cNvPr>
          <p:cNvSpPr>
            <a:spLocks noGrp="1"/>
          </p:cNvSpPr>
          <p:nvPr>
            <p:ph idx="1"/>
          </p:nvPr>
        </p:nvSpPr>
        <p:spPr>
          <a:xfrm>
            <a:off x="339512" y="2306102"/>
            <a:ext cx="3656289" cy="4157759"/>
          </a:xfrm>
        </p:spPr>
        <p:txBody>
          <a:bodyPr>
            <a:noAutofit/>
          </a:bodyPr>
          <a:lstStyle/>
          <a:p>
            <a:r>
              <a:rPr lang="en-US" sz="2100" i="1" dirty="0"/>
              <a:t>Do </a:t>
            </a:r>
            <a:r>
              <a:rPr lang="en-US" sz="2100" i="1" dirty="0" err="1"/>
              <a:t>eBCIs</a:t>
            </a:r>
            <a:r>
              <a:rPr lang="en-US" sz="2100" i="1" dirty="0"/>
              <a:t> pose a threat to authenticity by altering cognitive functions in ways that conflict with living in alignment with one’s true or evolving self?</a:t>
            </a:r>
          </a:p>
          <a:p>
            <a:r>
              <a:rPr lang="en-US" sz="2100" dirty="0"/>
              <a:t>Are you human based on what you are or aren’t? (Stable vs Unstable Selves)</a:t>
            </a:r>
          </a:p>
          <a:p>
            <a:r>
              <a:rPr lang="en-US" sz="2100" dirty="0"/>
              <a:t>Do you think using </a:t>
            </a:r>
            <a:r>
              <a:rPr lang="en-US" sz="2100" dirty="0" err="1"/>
              <a:t>eBCI</a:t>
            </a:r>
            <a:r>
              <a:rPr lang="en-US" sz="2100" dirty="0"/>
              <a:t> alters one true self? Ship of Theseus</a:t>
            </a:r>
          </a:p>
          <a:p>
            <a:endParaRPr lang="en-US" sz="2100" dirty="0"/>
          </a:p>
        </p:txBody>
      </p:sp>
      <p:pic>
        <p:nvPicPr>
          <p:cNvPr id="14340" name="Picture 4" descr="Theseus' Ship Paradox - TV Tropes">
            <a:extLst>
              <a:ext uri="{FF2B5EF4-FFF2-40B4-BE49-F238E27FC236}">
                <a16:creationId xmlns:a16="http://schemas.microsoft.com/office/drawing/2014/main" id="{6601A035-CDA3-D853-5809-AB8282AA658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76090" y="1440679"/>
            <a:ext cx="6269479" cy="3976642"/>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20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B11EA452-9069-4FC0-3829-99F63A089D02}"/>
            </a:ext>
          </a:extLst>
        </p:cNvPr>
        <p:cNvGrpSpPr/>
        <p:nvPr/>
      </p:nvGrpSpPr>
      <p:grpSpPr>
        <a:xfrm>
          <a:off x="0" y="0"/>
          <a:ext cx="0" cy="0"/>
          <a:chOff x="0" y="0"/>
          <a:chExt cx="0" cy="0"/>
        </a:xfrm>
      </p:grpSpPr>
      <p:grpSp>
        <p:nvGrpSpPr>
          <p:cNvPr id="15367" name="Group 15366">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368" name="Rectangle 15367">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9" name="Picture 15368">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5362" name="Picture 2" descr="AI vs Human Intelligence: Advantages and Limitations">
            <a:extLst>
              <a:ext uri="{FF2B5EF4-FFF2-40B4-BE49-F238E27FC236}">
                <a16:creationId xmlns:a16="http://schemas.microsoft.com/office/drawing/2014/main" id="{2A0CC62B-FAF4-F63C-96C4-082FA68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54" r="21215"/>
          <a:stretch>
            <a:fillRect/>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5371" name="Rectangle 15370">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B6FD24-AE84-DDEC-1B7D-06B6C05E825A}"/>
              </a:ext>
            </a:extLst>
          </p:cNvPr>
          <p:cNvSpPr>
            <a:spLocks noGrp="1"/>
          </p:cNvSpPr>
          <p:nvPr>
            <p:ph type="title"/>
          </p:nvPr>
        </p:nvSpPr>
        <p:spPr>
          <a:xfrm>
            <a:off x="859693" y="753230"/>
            <a:ext cx="3058510" cy="1080938"/>
          </a:xfrm>
        </p:spPr>
        <p:txBody>
          <a:bodyPr>
            <a:noAutofit/>
          </a:bodyPr>
          <a:lstStyle/>
          <a:p>
            <a:r>
              <a:rPr lang="en-US" dirty="0"/>
              <a:t>Cheapened achievements</a:t>
            </a:r>
          </a:p>
        </p:txBody>
      </p:sp>
      <p:pic>
        <p:nvPicPr>
          <p:cNvPr id="15373" name="Picture 15372">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AFC50727-43D2-EAE1-50F9-7386685C2A4D}"/>
              </a:ext>
            </a:extLst>
          </p:cNvPr>
          <p:cNvSpPr>
            <a:spLocks noGrp="1"/>
          </p:cNvSpPr>
          <p:nvPr>
            <p:ph idx="1"/>
          </p:nvPr>
        </p:nvSpPr>
        <p:spPr>
          <a:xfrm>
            <a:off x="141890" y="2172978"/>
            <a:ext cx="4494117" cy="4683342"/>
          </a:xfrm>
        </p:spPr>
        <p:txBody>
          <a:bodyPr>
            <a:noAutofit/>
          </a:bodyPr>
          <a:lstStyle/>
          <a:p>
            <a:pPr marL="0" indent="0">
              <a:buNone/>
            </a:pPr>
            <a:r>
              <a:rPr lang="en-US" sz="1800" i="1" dirty="0"/>
              <a:t>Are achievements aided by </a:t>
            </a:r>
            <a:r>
              <a:rPr lang="en-US" sz="1800" i="1" dirty="0" err="1"/>
              <a:t>eBCIs</a:t>
            </a:r>
            <a:r>
              <a:rPr lang="en-US" sz="1800" i="1" dirty="0"/>
              <a:t>, like cognition-boosting devices, less valuable due to reduced effort, with reliance on enhancements shifting credit from the individual to the tool’s creator?</a:t>
            </a:r>
          </a:p>
          <a:p>
            <a:pPr marL="0" indent="0">
              <a:buNone/>
            </a:pPr>
            <a:r>
              <a:rPr lang="en-US" sz="1800" i="1" dirty="0"/>
              <a:t>“Imagine there are two mathematicians who independently develop a successful new proof. One comes up with the proof through the assistance of a cognition-boosting </a:t>
            </a:r>
            <a:r>
              <a:rPr lang="en-US" sz="1800" i="1" dirty="0" err="1"/>
              <a:t>eBCI</a:t>
            </a:r>
            <a:r>
              <a:rPr lang="en-US" sz="1800" i="1" dirty="0"/>
              <a:t> while the other does not rely on one, opting instead for a more traditional approach. Does the former have a less valuable achievement on account of having relied on the </a:t>
            </a:r>
            <a:r>
              <a:rPr lang="en-US" sz="1800" i="1" dirty="0" err="1"/>
              <a:t>eBCI</a:t>
            </a:r>
            <a:r>
              <a:rPr lang="en-US" sz="1800" i="1" dirty="0"/>
              <a:t>?”</a:t>
            </a:r>
          </a:p>
          <a:p>
            <a:pPr marL="0" indent="0">
              <a:buNone/>
            </a:pPr>
            <a:endParaRPr lang="en-US" sz="1800" i="1" dirty="0"/>
          </a:p>
          <a:p>
            <a:pPr marL="0" indent="0">
              <a:buNone/>
            </a:pPr>
            <a:r>
              <a:rPr lang="en-US" sz="1800" i="1" dirty="0"/>
              <a:t>The argument of Exertion of Will</a:t>
            </a:r>
          </a:p>
          <a:p>
            <a:pPr marL="0" indent="0">
              <a:buNone/>
            </a:pPr>
            <a:endParaRPr lang="en-US" sz="1800" i="1" dirty="0"/>
          </a:p>
        </p:txBody>
      </p:sp>
    </p:spTree>
    <p:extLst>
      <p:ext uri="{BB962C8B-B14F-4D97-AF65-F5344CB8AC3E}">
        <p14:creationId xmlns:p14="http://schemas.microsoft.com/office/powerpoint/2010/main" val="209776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4F918A-CBC2-E202-CCB9-58233AD40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9C95B-43C7-B816-4BF6-42FFA26651A1}"/>
              </a:ext>
            </a:extLst>
          </p:cNvPr>
          <p:cNvSpPr>
            <a:spLocks noGrp="1"/>
          </p:cNvSpPr>
          <p:nvPr>
            <p:ph type="title"/>
          </p:nvPr>
        </p:nvSpPr>
        <p:spPr>
          <a:xfrm>
            <a:off x="254876" y="415633"/>
            <a:ext cx="5251316" cy="1807305"/>
          </a:xfrm>
        </p:spPr>
        <p:txBody>
          <a:bodyPr>
            <a:normAutofit/>
          </a:bodyPr>
          <a:lstStyle/>
          <a:p>
            <a:r>
              <a:rPr lang="en-US" sz="4100" dirty="0"/>
              <a:t>Loss of autonomy vs </a:t>
            </a:r>
            <a:r>
              <a:rPr lang="en-US" sz="4100" dirty="0" err="1"/>
              <a:t>hyperagency</a:t>
            </a:r>
            <a:r>
              <a:rPr lang="en-US" sz="4100" dirty="0"/>
              <a:t>:</a:t>
            </a:r>
          </a:p>
        </p:txBody>
      </p:sp>
      <p:sp>
        <p:nvSpPr>
          <p:cNvPr id="3" name="Content Placeholder 2">
            <a:extLst>
              <a:ext uri="{FF2B5EF4-FFF2-40B4-BE49-F238E27FC236}">
                <a16:creationId xmlns:a16="http://schemas.microsoft.com/office/drawing/2014/main" id="{864C2645-7AAF-67D6-71AF-668163E3BA93}"/>
              </a:ext>
            </a:extLst>
          </p:cNvPr>
          <p:cNvSpPr>
            <a:spLocks noGrp="1"/>
          </p:cNvSpPr>
          <p:nvPr>
            <p:ph idx="1"/>
          </p:nvPr>
        </p:nvSpPr>
        <p:spPr>
          <a:xfrm>
            <a:off x="254876" y="2690174"/>
            <a:ext cx="5707910" cy="3174599"/>
          </a:xfrm>
        </p:spPr>
        <p:txBody>
          <a:bodyPr>
            <a:noAutofit/>
          </a:bodyPr>
          <a:lstStyle/>
          <a:p>
            <a:r>
              <a:rPr lang="en-US" sz="2600" i="1" dirty="0"/>
              <a:t>Do </a:t>
            </a:r>
            <a:r>
              <a:rPr lang="en-US" sz="2600" i="1" dirty="0" err="1"/>
              <a:t>eBCIs</a:t>
            </a:r>
            <a:r>
              <a:rPr lang="en-US" sz="2600" i="1" dirty="0"/>
              <a:t> pose a “dual challenge” by potentially undermining autonomy through misinterpreted commands, while also creating “</a:t>
            </a:r>
            <a:r>
              <a:rPr lang="en-US" sz="2600" i="1" dirty="0" err="1"/>
              <a:t>hyperagency</a:t>
            </a:r>
            <a:r>
              <a:rPr lang="en-US" sz="2600" i="1" dirty="0"/>
              <a:t>,” where enhanced capabilities increase personal responsibility and the pressure of higher ethical standards?</a:t>
            </a:r>
          </a:p>
        </p:txBody>
      </p:sp>
      <p:pic>
        <p:nvPicPr>
          <p:cNvPr id="3074" name="Picture 2" descr="The Terminator (1984) - IMDb">
            <a:extLst>
              <a:ext uri="{FF2B5EF4-FFF2-40B4-BE49-F238E27FC236}">
                <a16:creationId xmlns:a16="http://schemas.microsoft.com/office/drawing/2014/main" id="{03A3FEE6-3EEF-9589-FFD6-01D06B9E2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612" r="2" b="7619"/>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7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2C3A890C-B1A6-8B1D-0B0C-F556C73545B2}"/>
            </a:ext>
          </a:extLst>
        </p:cNvPr>
        <p:cNvGrpSpPr/>
        <p:nvPr/>
      </p:nvGrpSpPr>
      <p:grpSpPr>
        <a:xfrm>
          <a:off x="0" y="0"/>
          <a:ext cx="0" cy="0"/>
          <a:chOff x="0" y="0"/>
          <a:chExt cx="0" cy="0"/>
        </a:xfrm>
      </p:grpSpPr>
      <p:grpSp>
        <p:nvGrpSpPr>
          <p:cNvPr id="16391" name="Group 16390">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6392" name="Rectangle 16391">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93" name="Picture 16392">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6386" name="Picture 2" descr="Hulk Gives Tacos to Scott | Avengers: Endgame [Open Matte/IMAX HD]">
            <a:extLst>
              <a:ext uri="{FF2B5EF4-FFF2-40B4-BE49-F238E27FC236}">
                <a16:creationId xmlns:a16="http://schemas.microsoft.com/office/drawing/2014/main" id="{8A947C18-A01C-2DD0-DCBC-765ECB68F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393" r="20642" b="-2"/>
          <a:stretch>
            <a:fillRect/>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6395" name="Rectangle 16394">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9CB70D-BE76-419A-3989-7676124314D3}"/>
              </a:ext>
            </a:extLst>
          </p:cNvPr>
          <p:cNvSpPr>
            <a:spLocks noGrp="1"/>
          </p:cNvSpPr>
          <p:nvPr>
            <p:ph type="title"/>
          </p:nvPr>
        </p:nvSpPr>
        <p:spPr>
          <a:xfrm>
            <a:off x="65628" y="753230"/>
            <a:ext cx="4887312" cy="1080938"/>
          </a:xfrm>
        </p:spPr>
        <p:txBody>
          <a:bodyPr>
            <a:noAutofit/>
          </a:bodyPr>
          <a:lstStyle/>
          <a:p>
            <a:r>
              <a:rPr lang="en-US" sz="3000" dirty="0"/>
              <a:t>Current initiatives and recommendations for </a:t>
            </a:r>
            <a:r>
              <a:rPr lang="en-US" sz="3000" dirty="0" err="1"/>
              <a:t>eBCIs</a:t>
            </a:r>
            <a:endParaRPr lang="en-US" sz="3000" dirty="0"/>
          </a:p>
        </p:txBody>
      </p:sp>
      <p:pic>
        <p:nvPicPr>
          <p:cNvPr id="16397" name="Picture 16396">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2784CCDC-757D-93AB-4163-AA3A39EAA03F}"/>
              </a:ext>
            </a:extLst>
          </p:cNvPr>
          <p:cNvSpPr>
            <a:spLocks noGrp="1"/>
          </p:cNvSpPr>
          <p:nvPr>
            <p:ph idx="1"/>
          </p:nvPr>
        </p:nvSpPr>
        <p:spPr>
          <a:xfrm>
            <a:off x="141890" y="2217611"/>
            <a:ext cx="4217460" cy="4413052"/>
          </a:xfrm>
        </p:spPr>
        <p:txBody>
          <a:bodyPr>
            <a:noAutofit/>
          </a:bodyPr>
          <a:lstStyle/>
          <a:p>
            <a:r>
              <a:rPr lang="en-US" sz="2200" dirty="0"/>
              <a:t>Its not all doom and gloom (</a:t>
            </a:r>
            <a:r>
              <a:rPr lang="en-US" sz="2200" dirty="0" err="1"/>
              <a:t>im</a:t>
            </a:r>
            <a:r>
              <a:rPr lang="en-US" sz="2200" dirty="0"/>
              <a:t> only kind of lying)</a:t>
            </a:r>
          </a:p>
          <a:p>
            <a:r>
              <a:rPr lang="en-US" sz="2200" dirty="0"/>
              <a:t>Enshrining privacy – Protecting individual neural data</a:t>
            </a:r>
          </a:p>
          <a:p>
            <a:r>
              <a:rPr lang="en-US" sz="2200" i="1" dirty="0"/>
              <a:t>Two states (Colorado and Minnesota) have specific regulatory guidance for </a:t>
            </a:r>
            <a:r>
              <a:rPr lang="en-US" sz="2200" i="1" dirty="0" err="1"/>
              <a:t>eBCIs</a:t>
            </a:r>
            <a:r>
              <a:rPr lang="en-US" sz="2200" i="1" dirty="0"/>
              <a:t> for consumer purposes.</a:t>
            </a:r>
          </a:p>
          <a:p>
            <a:r>
              <a:rPr lang="en-US" sz="2200" dirty="0"/>
              <a:t>Extensive cognitive testing - characterizes psychological consequences</a:t>
            </a:r>
          </a:p>
        </p:txBody>
      </p:sp>
    </p:spTree>
    <p:extLst>
      <p:ext uri="{BB962C8B-B14F-4D97-AF65-F5344CB8AC3E}">
        <p14:creationId xmlns:p14="http://schemas.microsoft.com/office/powerpoint/2010/main" val="409710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25E299B8-90B5-035B-E5D9-A01208BD823E}"/>
            </a:ext>
          </a:extLst>
        </p:cNvPr>
        <p:cNvGrpSpPr/>
        <p:nvPr/>
      </p:nvGrpSpPr>
      <p:grpSpPr>
        <a:xfrm>
          <a:off x="0" y="0"/>
          <a:ext cx="0" cy="0"/>
          <a:chOff x="0" y="0"/>
          <a:chExt cx="0" cy="0"/>
        </a:xfrm>
      </p:grpSpPr>
      <p:grpSp>
        <p:nvGrpSpPr>
          <p:cNvPr id="17415" name="Group 17414">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7416" name="Rectangle 17415">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7" name="Picture 17416">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7410" name="Picture 2" descr="Squidward Future GIF - Squidward Future - Discover &amp; Share GIFs">
            <a:extLst>
              <a:ext uri="{FF2B5EF4-FFF2-40B4-BE49-F238E27FC236}">
                <a16:creationId xmlns:a16="http://schemas.microsoft.com/office/drawing/2014/main" id="{679E93AB-22B9-2E11-B9D5-F3D5A1B2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40" r="15850" b="-3"/>
          <a:stretch>
            <a:fillRect/>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7419" name="Rectangle 17418">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B64F7A-E893-8C49-7BC1-10421718E8F9}"/>
              </a:ext>
            </a:extLst>
          </p:cNvPr>
          <p:cNvSpPr>
            <a:spLocks noGrp="1"/>
          </p:cNvSpPr>
          <p:nvPr>
            <p:ph type="title"/>
          </p:nvPr>
        </p:nvSpPr>
        <p:spPr>
          <a:xfrm>
            <a:off x="198185" y="694122"/>
            <a:ext cx="4622197" cy="1080938"/>
          </a:xfrm>
        </p:spPr>
        <p:txBody>
          <a:bodyPr>
            <a:noAutofit/>
          </a:bodyPr>
          <a:lstStyle/>
          <a:p>
            <a:r>
              <a:rPr lang="en-US" dirty="0"/>
              <a:t>Conclusion and Future Perspectives</a:t>
            </a:r>
          </a:p>
        </p:txBody>
      </p:sp>
      <p:pic>
        <p:nvPicPr>
          <p:cNvPr id="17421" name="Picture 17420">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B308668B-F6EB-565F-D9C9-AF846A0B2763}"/>
              </a:ext>
            </a:extLst>
          </p:cNvPr>
          <p:cNvSpPr>
            <a:spLocks noGrp="1"/>
          </p:cNvSpPr>
          <p:nvPr>
            <p:ph idx="1"/>
          </p:nvPr>
        </p:nvSpPr>
        <p:spPr>
          <a:xfrm>
            <a:off x="3176" y="1977794"/>
            <a:ext cx="4622197" cy="4878526"/>
          </a:xfrm>
        </p:spPr>
        <p:txBody>
          <a:bodyPr>
            <a:noAutofit/>
          </a:bodyPr>
          <a:lstStyle/>
          <a:p>
            <a:r>
              <a:rPr lang="en-US" sz="1800" dirty="0"/>
              <a:t>But what might this middle ground between techno-optimism and </a:t>
            </a:r>
            <a:r>
              <a:rPr lang="en-US" sz="1800" dirty="0" err="1"/>
              <a:t>bioconservatism</a:t>
            </a:r>
            <a:r>
              <a:rPr lang="en-US" sz="1800" dirty="0"/>
              <a:t> look like?</a:t>
            </a:r>
          </a:p>
          <a:p>
            <a:r>
              <a:rPr lang="en-US" sz="1800" dirty="0"/>
              <a:t>Do you have a boundary about your skull?</a:t>
            </a:r>
          </a:p>
          <a:p>
            <a:r>
              <a:rPr lang="en-US" sz="1800" i="1" dirty="0"/>
              <a:t>Nonetheless, a case can be made for the importance of the skull. This is simply that once one breaches this boundary, no further boundaries remain. The importance of the skull may therefore lie in preserving the idea of autonomy, rather than in preserving anything particular about autonomy or agency itself.</a:t>
            </a:r>
            <a:endParaRPr lang="en-US" sz="1800" dirty="0"/>
          </a:p>
          <a:p>
            <a:r>
              <a:rPr lang="en-US" sz="1800" dirty="0"/>
              <a:t>The merging of our neurobiology with technology raises fundamental questions about who, and what, we are—and who and what we can, and ought, to be.</a:t>
            </a:r>
          </a:p>
        </p:txBody>
      </p:sp>
    </p:spTree>
    <p:extLst>
      <p:ext uri="{BB962C8B-B14F-4D97-AF65-F5344CB8AC3E}">
        <p14:creationId xmlns:p14="http://schemas.microsoft.com/office/powerpoint/2010/main" val="307183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54BF-F87B-8991-CA7A-16733E098DF8}"/>
              </a:ext>
            </a:extLst>
          </p:cNvPr>
          <p:cNvSpPr>
            <a:spLocks noGrp="1"/>
          </p:cNvSpPr>
          <p:nvPr>
            <p:ph type="title"/>
          </p:nvPr>
        </p:nvSpPr>
        <p:spPr>
          <a:xfrm>
            <a:off x="1125087" y="2190749"/>
            <a:ext cx="4633955" cy="3611619"/>
          </a:xfrm>
        </p:spPr>
        <p:txBody>
          <a:bodyPr>
            <a:normAutofit fontScale="90000"/>
          </a:bodyPr>
          <a:lstStyle/>
          <a:p>
            <a:r>
              <a:rPr lang="en-US" sz="7700" dirty="0"/>
              <a:t>THANK YOU FOR LISTENING</a:t>
            </a:r>
          </a:p>
        </p:txBody>
      </p:sp>
      <p:pic>
        <p:nvPicPr>
          <p:cNvPr id="4098" name="Picture 2" descr="Funny Sci-Fi Memes - Most Quoted">
            <a:extLst>
              <a:ext uri="{FF2B5EF4-FFF2-40B4-BE49-F238E27FC236}">
                <a16:creationId xmlns:a16="http://schemas.microsoft.com/office/drawing/2014/main" id="{721D76A3-48F3-5DBD-6151-862D318E6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68"/>
          <a:stretch>
            <a:fillRect/>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01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43BA7-7085-8883-8598-6982F255A6DA}"/>
              </a:ext>
            </a:extLst>
          </p:cNvPr>
          <p:cNvSpPr>
            <a:spLocks noGrp="1"/>
          </p:cNvSpPr>
          <p:nvPr>
            <p:ph type="title"/>
          </p:nvPr>
        </p:nvSpPr>
        <p:spPr>
          <a:xfrm>
            <a:off x="424393" y="325369"/>
            <a:ext cx="4887309" cy="1956841"/>
          </a:xfrm>
        </p:spPr>
        <p:txBody>
          <a:bodyPr anchor="b">
            <a:normAutofit/>
          </a:bodyPr>
          <a:lstStyle/>
          <a:p>
            <a:r>
              <a:rPr lang="en-US" sz="4200" dirty="0"/>
              <a:t>What is A Brain Computer Interface (BCI)?</a:t>
            </a:r>
          </a:p>
        </p:txBody>
      </p:sp>
      <p:sp>
        <p:nvSpPr>
          <p:cNvPr id="3" name="Content Placeholder 2">
            <a:extLst>
              <a:ext uri="{FF2B5EF4-FFF2-40B4-BE49-F238E27FC236}">
                <a16:creationId xmlns:a16="http://schemas.microsoft.com/office/drawing/2014/main" id="{44BDF2A4-2A2D-8D6F-9A6D-02052194285D}"/>
              </a:ext>
            </a:extLst>
          </p:cNvPr>
          <p:cNvSpPr>
            <a:spLocks noGrp="1"/>
          </p:cNvSpPr>
          <p:nvPr>
            <p:ph idx="1"/>
          </p:nvPr>
        </p:nvSpPr>
        <p:spPr>
          <a:xfrm>
            <a:off x="277472" y="2620651"/>
            <a:ext cx="4813512" cy="3911980"/>
          </a:xfrm>
        </p:spPr>
        <p:txBody>
          <a:bodyPr>
            <a:noAutofit/>
          </a:bodyPr>
          <a:lstStyle/>
          <a:p>
            <a:r>
              <a:rPr lang="en-US" sz="2200" dirty="0"/>
              <a:t>A Brain Computer Interface is a system that allows communication between the brain and external device to interact with the environment. EX Brain signals to control a limb, EEG, and </a:t>
            </a:r>
            <a:r>
              <a:rPr lang="en-US" sz="2200" dirty="0" err="1"/>
              <a:t>Mindflex</a:t>
            </a:r>
            <a:endParaRPr lang="en-US" sz="2200" dirty="0"/>
          </a:p>
          <a:p>
            <a:endParaRPr lang="en-US" sz="2200" dirty="0"/>
          </a:p>
          <a:p>
            <a:r>
              <a:rPr lang="en-US" sz="2200" dirty="0"/>
              <a:t>BCI (or at least the research) has been around since the 1970’s with Jacques Vidal coning the term “brain-computer” with his paper in 1973</a:t>
            </a:r>
          </a:p>
        </p:txBody>
      </p:sp>
      <p:pic>
        <p:nvPicPr>
          <p:cNvPr id="5122" name="Picture 2" descr="Mindflex Hack Turns Brain Waves Into Music | WIRED">
            <a:extLst>
              <a:ext uri="{FF2B5EF4-FFF2-40B4-BE49-F238E27FC236}">
                <a16:creationId xmlns:a16="http://schemas.microsoft.com/office/drawing/2014/main" id="{652CE9F7-7A02-1A9F-02A7-F4ED99BDC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30" r="1" b="29480"/>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2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54C8918B-4E08-151E-BD9A-D1B41B96A031}"/>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395ACAC-577D-4FAD-955D-280C3D104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3" name="Picture 6152">
            <a:extLst>
              <a:ext uri="{FF2B5EF4-FFF2-40B4-BE49-F238E27FC236}">
                <a16:creationId xmlns:a16="http://schemas.microsoft.com/office/drawing/2014/main" id="{E228037F-2EF2-4A1A-8D1D-D08F2C98AD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6155" name="Rectangle 6154">
            <a:extLst>
              <a:ext uri="{FF2B5EF4-FFF2-40B4-BE49-F238E27FC236}">
                <a16:creationId xmlns:a16="http://schemas.microsoft.com/office/drawing/2014/main" id="{0AB11C2E-6CA2-4822-BF14-C1C9A6BC6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38B3A2B2-7BBB-4E52-8C30-BE2A6F34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C643DD9-52F5-DF5B-A1B8-1192DE82D1BA}"/>
              </a:ext>
            </a:extLst>
          </p:cNvPr>
          <p:cNvSpPr>
            <a:spLocks noGrp="1"/>
          </p:cNvSpPr>
          <p:nvPr>
            <p:ph type="title"/>
          </p:nvPr>
        </p:nvSpPr>
        <p:spPr>
          <a:xfrm>
            <a:off x="214556" y="753230"/>
            <a:ext cx="4743017" cy="1080938"/>
          </a:xfrm>
        </p:spPr>
        <p:txBody>
          <a:bodyPr>
            <a:normAutofit/>
          </a:bodyPr>
          <a:lstStyle/>
          <a:p>
            <a:r>
              <a:rPr lang="en-US" dirty="0"/>
              <a:t>BCI - Invasive vs Non-invasive</a:t>
            </a:r>
          </a:p>
        </p:txBody>
      </p:sp>
      <p:pic>
        <p:nvPicPr>
          <p:cNvPr id="6159" name="Picture 6158">
            <a:extLst>
              <a:ext uri="{FF2B5EF4-FFF2-40B4-BE49-F238E27FC236}">
                <a16:creationId xmlns:a16="http://schemas.microsoft.com/office/drawing/2014/main" id="{FFF756FE-278B-4106-BB2E-DB87CF02DF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570F8F81-24C7-FB2B-C519-1ED3DF93A3C6}"/>
              </a:ext>
            </a:extLst>
          </p:cNvPr>
          <p:cNvSpPr>
            <a:spLocks noGrp="1"/>
          </p:cNvSpPr>
          <p:nvPr>
            <p:ph idx="1"/>
          </p:nvPr>
        </p:nvSpPr>
        <p:spPr>
          <a:xfrm>
            <a:off x="-6352" y="2170028"/>
            <a:ext cx="4635880" cy="4394242"/>
          </a:xfrm>
        </p:spPr>
        <p:txBody>
          <a:bodyPr>
            <a:noAutofit/>
          </a:bodyPr>
          <a:lstStyle/>
          <a:p>
            <a:r>
              <a:rPr lang="en-US" sz="1900" dirty="0"/>
              <a:t>Noninvasive BCIs record from outside the skull.</a:t>
            </a:r>
          </a:p>
          <a:p>
            <a:r>
              <a:rPr lang="en-US" sz="1900" dirty="0"/>
              <a:t>Invasive BCI record from underneath the skull, and electrodes implanted inside the brain.</a:t>
            </a:r>
          </a:p>
          <a:p>
            <a:r>
              <a:rPr lang="en-US" sz="1900" dirty="0"/>
              <a:t>Noninvasive BCIs are easier to deploy, but will generally lack the precision of invasive BCIs and will also generally lack the ability to stimulate brain activity</a:t>
            </a:r>
          </a:p>
          <a:p>
            <a:r>
              <a:rPr lang="en-US" sz="1900" dirty="0"/>
              <a:t>“Inside out” vs “Outside in”</a:t>
            </a:r>
          </a:p>
          <a:p>
            <a:r>
              <a:rPr lang="en-US" sz="1900" dirty="0"/>
              <a:t>This paper focuses on invasive BCIs (</a:t>
            </a:r>
            <a:r>
              <a:rPr lang="en-US" sz="1900" i="1" dirty="0"/>
              <a:t>or the more fun one)</a:t>
            </a:r>
          </a:p>
          <a:p>
            <a:r>
              <a:rPr lang="en-US" sz="1900" dirty="0"/>
              <a:t>EX. Electroencephalograph (EEG) vs Electrocorticography (</a:t>
            </a:r>
            <a:r>
              <a:rPr lang="en-US" sz="1900" dirty="0" err="1"/>
              <a:t>ECoG</a:t>
            </a:r>
            <a:r>
              <a:rPr lang="en-US" sz="1900" dirty="0"/>
              <a:t>)</a:t>
            </a:r>
          </a:p>
        </p:txBody>
      </p:sp>
      <p:sp>
        <p:nvSpPr>
          <p:cNvPr id="6161" name="Rectangle 6160">
            <a:extLst>
              <a:ext uri="{FF2B5EF4-FFF2-40B4-BE49-F238E27FC236}">
                <a16:creationId xmlns:a16="http://schemas.microsoft.com/office/drawing/2014/main" id="{09D6A950-3339-40EB-8972-64F44542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ig 1">
            <a:extLst>
              <a:ext uri="{FF2B5EF4-FFF2-40B4-BE49-F238E27FC236}">
                <a16:creationId xmlns:a16="http://schemas.microsoft.com/office/drawing/2014/main" id="{28ECABB8-A062-15C9-903A-7EB144AC8EE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93085" y="2229384"/>
            <a:ext cx="5629268" cy="239243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4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7177" name="Group 7176">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178" name="Rectangle 7177">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9" name="Picture 7178">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172" name="Picture 4" descr="Next-Generation Medical Devices for Brain-Computer Interfaces | B">
            <a:extLst>
              <a:ext uri="{FF2B5EF4-FFF2-40B4-BE49-F238E27FC236}">
                <a16:creationId xmlns:a16="http://schemas.microsoft.com/office/drawing/2014/main" id="{BE849A43-A8A7-5061-4DB4-43E678A7C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69"/>
          <a:stretch>
            <a:fillRect/>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181" name="Rectangle 7180">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DC772F1-ED13-669A-4CD6-04E281B0404B}"/>
              </a:ext>
            </a:extLst>
          </p:cNvPr>
          <p:cNvSpPr>
            <a:spLocks noGrp="1"/>
          </p:cNvSpPr>
          <p:nvPr>
            <p:ph type="title"/>
          </p:nvPr>
        </p:nvSpPr>
        <p:spPr>
          <a:xfrm>
            <a:off x="36665" y="753228"/>
            <a:ext cx="5018565" cy="1080938"/>
          </a:xfrm>
        </p:spPr>
        <p:txBody>
          <a:bodyPr>
            <a:noAutofit/>
          </a:bodyPr>
          <a:lstStyle/>
          <a:p>
            <a:r>
              <a:rPr lang="en-US" dirty="0"/>
              <a:t>BCI for Clinical vs Cognitive Advancement </a:t>
            </a:r>
          </a:p>
        </p:txBody>
      </p:sp>
      <p:pic>
        <p:nvPicPr>
          <p:cNvPr id="7183" name="Picture 7182">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08F02270-D570-3707-15F4-28A6ADBCF4C1}"/>
              </a:ext>
            </a:extLst>
          </p:cNvPr>
          <p:cNvSpPr>
            <a:spLocks noGrp="1"/>
          </p:cNvSpPr>
          <p:nvPr>
            <p:ph idx="1"/>
          </p:nvPr>
        </p:nvSpPr>
        <p:spPr>
          <a:xfrm>
            <a:off x="3176" y="2172978"/>
            <a:ext cx="4632831" cy="4519447"/>
          </a:xfrm>
        </p:spPr>
        <p:txBody>
          <a:bodyPr>
            <a:noAutofit/>
          </a:bodyPr>
          <a:lstStyle/>
          <a:p>
            <a:r>
              <a:rPr lang="en-US" sz="1800" dirty="0"/>
              <a:t>BCI for Clinical Advancement is more common with GOOD and PRODUCTIVE outcomes, such as but not limited to</a:t>
            </a:r>
          </a:p>
          <a:p>
            <a:r>
              <a:rPr lang="en-US" sz="1800" dirty="0"/>
              <a:t>Early uses helped decode movement and speech commands from paralyzed patients</a:t>
            </a:r>
          </a:p>
          <a:p>
            <a:r>
              <a:rPr lang="en-US" sz="1800" dirty="0"/>
              <a:t>Ameliorate symptoms of Parkinson’s disease</a:t>
            </a:r>
          </a:p>
          <a:p>
            <a:r>
              <a:rPr lang="en-US" sz="1800" dirty="0"/>
              <a:t>Control epilepsy</a:t>
            </a:r>
          </a:p>
          <a:p>
            <a:r>
              <a:rPr lang="en-US" sz="1800" dirty="0"/>
              <a:t>Relieve severe depression</a:t>
            </a:r>
          </a:p>
          <a:p>
            <a:r>
              <a:rPr lang="en-US" sz="1800" i="1" dirty="0"/>
              <a:t>In development </a:t>
            </a:r>
            <a:r>
              <a:rPr lang="en-US" sz="1800" dirty="0"/>
              <a:t>restoring vision in blind people</a:t>
            </a:r>
          </a:p>
          <a:p>
            <a:r>
              <a:rPr lang="en-US" sz="1800" dirty="0"/>
              <a:t>Treating chronic pain</a:t>
            </a:r>
          </a:p>
          <a:p>
            <a:r>
              <a:rPr lang="en-US" sz="1800" dirty="0"/>
              <a:t>Bypassing damaged parts of the spinal cord</a:t>
            </a:r>
          </a:p>
        </p:txBody>
      </p:sp>
    </p:spTree>
    <p:extLst>
      <p:ext uri="{BB962C8B-B14F-4D97-AF65-F5344CB8AC3E}">
        <p14:creationId xmlns:p14="http://schemas.microsoft.com/office/powerpoint/2010/main" val="422460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4DA88A32-81A1-0207-D149-0BA9F7F4F9BF}"/>
            </a:ext>
          </a:extLst>
        </p:cNvPr>
        <p:cNvGrpSpPr/>
        <p:nvPr/>
      </p:nvGrpSpPr>
      <p:grpSpPr>
        <a:xfrm>
          <a:off x="0" y="0"/>
          <a:ext cx="0" cy="0"/>
          <a:chOff x="0" y="0"/>
          <a:chExt cx="0" cy="0"/>
        </a:xfrm>
      </p:grpSpPr>
      <p:grpSp>
        <p:nvGrpSpPr>
          <p:cNvPr id="8199" name="Group 8198">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8200" name="Rectangle 8199">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1" name="Picture 8200">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8194" name="Picture 2" descr="Darth Vader | Actors, Voice, Character, &amp; Facts | Britannica">
            <a:extLst>
              <a:ext uri="{FF2B5EF4-FFF2-40B4-BE49-F238E27FC236}">
                <a16:creationId xmlns:a16="http://schemas.microsoft.com/office/drawing/2014/main" id="{81517CBF-3930-FEC1-B51B-4D6DDD332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828" r="4552" b="-2"/>
          <a:stretch>
            <a:fillRect/>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8203" name="Rectangle 8202">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0D0324-5B97-1366-96F8-73D0E1E84D82}"/>
              </a:ext>
            </a:extLst>
          </p:cNvPr>
          <p:cNvSpPr>
            <a:spLocks noGrp="1"/>
          </p:cNvSpPr>
          <p:nvPr>
            <p:ph type="title"/>
          </p:nvPr>
        </p:nvSpPr>
        <p:spPr>
          <a:xfrm>
            <a:off x="190388" y="753230"/>
            <a:ext cx="4637792" cy="1080938"/>
          </a:xfrm>
        </p:spPr>
        <p:txBody>
          <a:bodyPr>
            <a:noAutofit/>
          </a:bodyPr>
          <a:lstStyle/>
          <a:p>
            <a:r>
              <a:rPr lang="en-US" sz="3200" dirty="0"/>
              <a:t>BCI for Clinical vs Cognitive Advancement </a:t>
            </a:r>
          </a:p>
        </p:txBody>
      </p:sp>
      <p:pic>
        <p:nvPicPr>
          <p:cNvPr id="8205" name="Picture 8204">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5D8A5B3F-D887-1260-804B-896E997DB15B}"/>
              </a:ext>
            </a:extLst>
          </p:cNvPr>
          <p:cNvSpPr>
            <a:spLocks noGrp="1"/>
          </p:cNvSpPr>
          <p:nvPr>
            <p:ph idx="1"/>
          </p:nvPr>
        </p:nvSpPr>
        <p:spPr>
          <a:xfrm>
            <a:off x="190388" y="2172978"/>
            <a:ext cx="4255231" cy="4543132"/>
          </a:xfrm>
        </p:spPr>
        <p:txBody>
          <a:bodyPr>
            <a:noAutofit/>
          </a:bodyPr>
          <a:lstStyle/>
          <a:p>
            <a:r>
              <a:rPr lang="en-US" sz="2200" dirty="0"/>
              <a:t>BCI for Cognitive Advancement is more known in capitalism and Star Wars </a:t>
            </a:r>
          </a:p>
          <a:p>
            <a:r>
              <a:rPr lang="en-US" sz="2200" dirty="0" err="1"/>
              <a:t>Neuralink’s</a:t>
            </a:r>
            <a:r>
              <a:rPr lang="en-US" sz="2200" dirty="0"/>
              <a:t> mission statement is to “restore autonomy to those with unmet medical needs today, and to unlock human potential tomorrow.” </a:t>
            </a:r>
          </a:p>
          <a:p>
            <a:r>
              <a:rPr lang="en-US" sz="2200" dirty="0" err="1"/>
              <a:t>eBCI</a:t>
            </a:r>
            <a:r>
              <a:rPr lang="en-US" sz="2200" dirty="0"/>
              <a:t>- BCI used for enhancement rather than substituting a need</a:t>
            </a:r>
          </a:p>
          <a:p>
            <a:r>
              <a:rPr lang="en-US" sz="2200" dirty="0"/>
              <a:t>This paper focuses on </a:t>
            </a:r>
            <a:r>
              <a:rPr lang="en-US" sz="2200" dirty="0" err="1"/>
              <a:t>eBCI</a:t>
            </a:r>
            <a:r>
              <a:rPr lang="en-US" sz="2200" dirty="0"/>
              <a:t> (</a:t>
            </a:r>
            <a:r>
              <a:rPr lang="en-US" sz="2200" i="1" dirty="0"/>
              <a:t>or the more concerning one)</a:t>
            </a:r>
          </a:p>
        </p:txBody>
      </p:sp>
    </p:spTree>
    <p:extLst>
      <p:ext uri="{BB962C8B-B14F-4D97-AF65-F5344CB8AC3E}">
        <p14:creationId xmlns:p14="http://schemas.microsoft.com/office/powerpoint/2010/main" val="186537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8D73FF6A-1D06-808C-8E1D-5B5940017CA8}"/>
            </a:ext>
          </a:extLst>
        </p:cNvPr>
        <p:cNvGrpSpPr/>
        <p:nvPr/>
      </p:nvGrpSpPr>
      <p:grpSpPr>
        <a:xfrm>
          <a:off x="0" y="0"/>
          <a:ext cx="0" cy="0"/>
          <a:chOff x="0" y="0"/>
          <a:chExt cx="0" cy="0"/>
        </a:xfrm>
      </p:grpSpPr>
      <p:grpSp>
        <p:nvGrpSpPr>
          <p:cNvPr id="9223" name="Group 9222">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9224" name="Rectangle 9223">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5" name="Picture 9224">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218" name="Picture 2" descr="What happens when your brain looks at itself?">
            <a:extLst>
              <a:ext uri="{FF2B5EF4-FFF2-40B4-BE49-F238E27FC236}">
                <a16:creationId xmlns:a16="http://schemas.microsoft.com/office/drawing/2014/main" id="{D1E93629-146B-3375-74B2-122446E1C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993" r="5246" b="-1"/>
          <a:stretch>
            <a:fillRect/>
          </a:stretch>
        </p:blipFill>
        <p:spPr bwMode="auto">
          <a:xfrm>
            <a:off x="6096000" y="10"/>
            <a:ext cx="609282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1A526E8-B19B-F7FC-865C-907B1DDC3D63}"/>
              </a:ext>
            </a:extLst>
          </p:cNvPr>
          <p:cNvSpPr>
            <a:spLocks noGrp="1"/>
          </p:cNvSpPr>
          <p:nvPr>
            <p:ph type="title"/>
          </p:nvPr>
        </p:nvSpPr>
        <p:spPr>
          <a:xfrm>
            <a:off x="680321" y="753228"/>
            <a:ext cx="5041629" cy="1080938"/>
          </a:xfrm>
        </p:spPr>
        <p:txBody>
          <a:bodyPr>
            <a:normAutofit/>
          </a:bodyPr>
          <a:lstStyle/>
          <a:p>
            <a:r>
              <a:rPr lang="en-US" dirty="0"/>
              <a:t>Current limitations of BCIs</a:t>
            </a:r>
          </a:p>
        </p:txBody>
      </p:sp>
      <p:pic>
        <p:nvPicPr>
          <p:cNvPr id="9229" name="Picture 9228">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567ADBAC-453D-8462-CAF6-A3AE702B1EF2}"/>
              </a:ext>
            </a:extLst>
          </p:cNvPr>
          <p:cNvSpPr>
            <a:spLocks noGrp="1"/>
          </p:cNvSpPr>
          <p:nvPr>
            <p:ph idx="1"/>
          </p:nvPr>
        </p:nvSpPr>
        <p:spPr>
          <a:xfrm>
            <a:off x="225998" y="2231954"/>
            <a:ext cx="5322531" cy="3599316"/>
          </a:xfrm>
        </p:spPr>
        <p:txBody>
          <a:bodyPr>
            <a:noAutofit/>
          </a:bodyPr>
          <a:lstStyle/>
          <a:p>
            <a:r>
              <a:rPr lang="en-US" sz="2300" dirty="0"/>
              <a:t>(Constraints can be divided into two (overlapping) categories: engineering [limits of nodes] and scientific[what does the brain even do].)</a:t>
            </a:r>
          </a:p>
          <a:p>
            <a:r>
              <a:rPr lang="en-US" sz="2300" dirty="0"/>
              <a:t>These constraints can be mitigated, but they exist</a:t>
            </a:r>
          </a:p>
          <a:p>
            <a:r>
              <a:rPr lang="en-US" sz="2300" dirty="0"/>
              <a:t>Such as using precise BCI to stimulate and record neural populations</a:t>
            </a:r>
          </a:p>
          <a:p>
            <a:r>
              <a:rPr lang="en-US" sz="2300" dirty="0"/>
              <a:t>Using machine learning algorithms for classification and prediction (if you a metric ton of it)</a:t>
            </a:r>
          </a:p>
          <a:p>
            <a:endParaRPr lang="en-US" sz="2300" dirty="0"/>
          </a:p>
        </p:txBody>
      </p:sp>
    </p:spTree>
    <p:extLst>
      <p:ext uri="{BB962C8B-B14F-4D97-AF65-F5344CB8AC3E}">
        <p14:creationId xmlns:p14="http://schemas.microsoft.com/office/powerpoint/2010/main" val="37360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0247" name="Group 10246">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248" name="Rectangle 10247">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9" name="Picture 10248">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0242" name="Picture 2" descr="Spider-Man - Wikipedia">
            <a:extLst>
              <a:ext uri="{FF2B5EF4-FFF2-40B4-BE49-F238E27FC236}">
                <a16:creationId xmlns:a16="http://schemas.microsoft.com/office/drawing/2014/main" id="{4164639E-ADC4-3E76-8283-9B2693987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81" r="-1" b="10535"/>
          <a:stretch>
            <a:fillRect/>
          </a:stretch>
        </p:blipFill>
        <p:spPr bwMode="auto">
          <a:xfrm>
            <a:off x="6096000" y="10"/>
            <a:ext cx="609282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0251" name="Rectangle 10250">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BE5683F-D941-9800-B4DA-7CB685803CE3}"/>
              </a:ext>
            </a:extLst>
          </p:cNvPr>
          <p:cNvSpPr>
            <a:spLocks noGrp="1"/>
          </p:cNvSpPr>
          <p:nvPr>
            <p:ph type="title"/>
          </p:nvPr>
        </p:nvSpPr>
        <p:spPr>
          <a:xfrm>
            <a:off x="680321" y="753228"/>
            <a:ext cx="5041629" cy="1080938"/>
          </a:xfrm>
        </p:spPr>
        <p:txBody>
          <a:bodyPr>
            <a:normAutofit/>
          </a:bodyPr>
          <a:lstStyle/>
          <a:p>
            <a:r>
              <a:rPr lang="en-US" dirty="0" err="1"/>
              <a:t>eBCI</a:t>
            </a:r>
            <a:r>
              <a:rPr lang="en-US" dirty="0"/>
              <a:t> Potential</a:t>
            </a:r>
          </a:p>
        </p:txBody>
      </p:sp>
      <p:pic>
        <p:nvPicPr>
          <p:cNvPr id="10253" name="Picture 10252">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D9BA9ACA-53DB-26D2-F134-E07BF7B1CB74}"/>
              </a:ext>
            </a:extLst>
          </p:cNvPr>
          <p:cNvSpPr>
            <a:spLocks noGrp="1"/>
          </p:cNvSpPr>
          <p:nvPr>
            <p:ph idx="1"/>
          </p:nvPr>
        </p:nvSpPr>
        <p:spPr>
          <a:xfrm>
            <a:off x="207357" y="2113872"/>
            <a:ext cx="5514593" cy="4310736"/>
          </a:xfrm>
        </p:spPr>
        <p:txBody>
          <a:bodyPr>
            <a:noAutofit/>
          </a:bodyPr>
          <a:lstStyle/>
          <a:p>
            <a:r>
              <a:rPr lang="en-US" sz="2300" dirty="0"/>
              <a:t>Think of all the cool things we could do!</a:t>
            </a:r>
          </a:p>
          <a:p>
            <a:r>
              <a:rPr lang="en-US" sz="2300" dirty="0"/>
              <a:t>We could modulate mood, enhance memory, limit language barriers, change our capacity for knowledge, and change the “bit-rate” of human cognition</a:t>
            </a:r>
          </a:p>
          <a:p>
            <a:r>
              <a:rPr lang="en-US" sz="2300" dirty="0"/>
              <a:t>But think WIDER</a:t>
            </a:r>
          </a:p>
          <a:p>
            <a:r>
              <a:rPr lang="en-US" sz="2300" dirty="0"/>
              <a:t>We could improve reaction time, sensory sensitivity, control robotic limbs, perceive new things (like sonar or different colors), and TRANSCEND COMMUNICATION.</a:t>
            </a:r>
          </a:p>
        </p:txBody>
      </p:sp>
    </p:spTree>
    <p:extLst>
      <p:ext uri="{BB962C8B-B14F-4D97-AF65-F5344CB8AC3E}">
        <p14:creationId xmlns:p14="http://schemas.microsoft.com/office/powerpoint/2010/main" val="4210139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3E65D7FA-E76C-4BC3-A429-CF64BC367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Despite Marvel not being as consistent in quality with their projects over  the years, do you still find yourself deeply interested and invested in  this franchise/universe? Does the franchise still remain a">
            <a:extLst>
              <a:ext uri="{FF2B5EF4-FFF2-40B4-BE49-F238E27FC236}">
                <a16:creationId xmlns:a16="http://schemas.microsoft.com/office/drawing/2014/main" id="{507FDD7C-82E5-7225-859B-F0FE2D981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6A5D59EF-03D3-4163-B6D4-53D9794E6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275" name="Picture 11274">
            <a:extLst>
              <a:ext uri="{FF2B5EF4-FFF2-40B4-BE49-F238E27FC236}">
                <a16:creationId xmlns:a16="http://schemas.microsoft.com/office/drawing/2014/main" id="{380EB636-0E64-447B-A436-048680F7A7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11277" name="Rectangle 11276">
            <a:extLst>
              <a:ext uri="{FF2B5EF4-FFF2-40B4-BE49-F238E27FC236}">
                <a16:creationId xmlns:a16="http://schemas.microsoft.com/office/drawing/2014/main" id="{F17C02A3-BE2B-433D-BD66-594309B8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E062323-5926-399D-3A42-DC9FA0998555}"/>
              </a:ext>
            </a:extLst>
          </p:cNvPr>
          <p:cNvSpPr>
            <a:spLocks noGrp="1"/>
          </p:cNvSpPr>
          <p:nvPr>
            <p:ph type="title"/>
          </p:nvPr>
        </p:nvSpPr>
        <p:spPr>
          <a:xfrm>
            <a:off x="680321" y="753228"/>
            <a:ext cx="9613861" cy="1080938"/>
          </a:xfrm>
        </p:spPr>
        <p:txBody>
          <a:bodyPr>
            <a:normAutofit/>
          </a:bodyPr>
          <a:lstStyle/>
          <a:p>
            <a:r>
              <a:rPr lang="en-US" dirty="0" err="1"/>
              <a:t>eBCI</a:t>
            </a:r>
            <a:r>
              <a:rPr lang="en-US" dirty="0"/>
              <a:t> Potential</a:t>
            </a:r>
          </a:p>
        </p:txBody>
      </p:sp>
      <p:pic>
        <p:nvPicPr>
          <p:cNvPr id="11279" name="Picture 11278">
            <a:extLst>
              <a:ext uri="{FF2B5EF4-FFF2-40B4-BE49-F238E27FC236}">
                <a16:creationId xmlns:a16="http://schemas.microsoft.com/office/drawing/2014/main" id="{708FE891-AFAF-4FF5-8C1D-137322CDFC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281" name="Rectangle 11280">
            <a:extLst>
              <a:ext uri="{FF2B5EF4-FFF2-40B4-BE49-F238E27FC236}">
                <a16:creationId xmlns:a16="http://schemas.microsoft.com/office/drawing/2014/main" id="{E9294641-47B5-4630-8E7D-094CDF56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DA430ED-FAE0-B806-3C18-635B57CDF9B5}"/>
              </a:ext>
            </a:extLst>
          </p:cNvPr>
          <p:cNvSpPr>
            <a:spLocks noGrp="1"/>
          </p:cNvSpPr>
          <p:nvPr>
            <p:ph idx="1"/>
          </p:nvPr>
        </p:nvSpPr>
        <p:spPr>
          <a:xfrm>
            <a:off x="411975" y="2587399"/>
            <a:ext cx="9613861" cy="2612083"/>
          </a:xfrm>
        </p:spPr>
        <p:txBody>
          <a:bodyPr anchor="ctr">
            <a:normAutofit/>
          </a:bodyPr>
          <a:lstStyle/>
          <a:p>
            <a:r>
              <a:rPr lang="en-US" sz="2500" dirty="0"/>
              <a:t>THINK of SOCIETY</a:t>
            </a:r>
          </a:p>
          <a:p>
            <a:r>
              <a:rPr lang="en-US" sz="2500" dirty="0"/>
              <a:t>If EVERYONE improved their cognitive skills, we could research, synthesize, and discover faster. Which would improve areas like climate change, disease, etc.</a:t>
            </a:r>
          </a:p>
          <a:p>
            <a:r>
              <a:rPr lang="en-US" sz="2500" dirty="0"/>
              <a:t>We could bridge connections across cultures and understand people on a deeper level</a:t>
            </a:r>
          </a:p>
        </p:txBody>
      </p:sp>
    </p:spTree>
    <p:extLst>
      <p:ext uri="{BB962C8B-B14F-4D97-AF65-F5344CB8AC3E}">
        <p14:creationId xmlns:p14="http://schemas.microsoft.com/office/powerpoint/2010/main" val="29382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a:extLst>
            <a:ext uri="{FF2B5EF4-FFF2-40B4-BE49-F238E27FC236}">
              <a16:creationId xmlns:a16="http://schemas.microsoft.com/office/drawing/2014/main" id="{31592B59-99CA-F7B1-2A7D-4CBFB3AAD453}"/>
            </a:ext>
          </a:extLst>
        </p:cNvPr>
        <p:cNvGrpSpPr/>
        <p:nvPr/>
      </p:nvGrpSpPr>
      <p:grpSpPr>
        <a:xfrm>
          <a:off x="0" y="0"/>
          <a:ext cx="0" cy="0"/>
          <a:chOff x="0" y="0"/>
          <a:chExt cx="0" cy="0"/>
        </a:xfrm>
      </p:grpSpPr>
      <p:grpSp>
        <p:nvGrpSpPr>
          <p:cNvPr id="12295" name="Group 12294">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296" name="Rectangle 12295">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7" name="Picture 12296">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2290" name="Picture 2" descr="What's a Shrug? - YouTube">
            <a:extLst>
              <a:ext uri="{FF2B5EF4-FFF2-40B4-BE49-F238E27FC236}">
                <a16:creationId xmlns:a16="http://schemas.microsoft.com/office/drawing/2014/main" id="{3C4707BB-73F2-9631-A487-69D95AC7B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02" r="21311" b="-2"/>
          <a:stretch>
            <a:fillRect/>
          </a:stretch>
        </p:blipFill>
        <p:spPr bwMode="auto">
          <a:xfrm>
            <a:off x="6096000" y="10"/>
            <a:ext cx="609282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2299" name="Rectangle 12298">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5E1CE6B-10B6-DCAC-7996-5414E084A956}"/>
              </a:ext>
            </a:extLst>
          </p:cNvPr>
          <p:cNvSpPr>
            <a:spLocks noGrp="1"/>
          </p:cNvSpPr>
          <p:nvPr>
            <p:ph type="title"/>
          </p:nvPr>
        </p:nvSpPr>
        <p:spPr>
          <a:xfrm>
            <a:off x="680321" y="753228"/>
            <a:ext cx="5041629" cy="1080938"/>
          </a:xfrm>
        </p:spPr>
        <p:txBody>
          <a:bodyPr>
            <a:noAutofit/>
          </a:bodyPr>
          <a:lstStyle/>
          <a:p>
            <a:r>
              <a:rPr lang="en-US" sz="2800" dirty="0"/>
              <a:t>Key ethical questions surrounding invasive BCIs for cognitive enhancement</a:t>
            </a:r>
          </a:p>
        </p:txBody>
      </p:sp>
      <p:pic>
        <p:nvPicPr>
          <p:cNvPr id="12301" name="Picture 12300">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9D9E3C95-4E3A-ABD6-4D46-4391EBBFCD24}"/>
              </a:ext>
            </a:extLst>
          </p:cNvPr>
          <p:cNvSpPr>
            <a:spLocks noGrp="1"/>
          </p:cNvSpPr>
          <p:nvPr>
            <p:ph idx="1"/>
          </p:nvPr>
        </p:nvSpPr>
        <p:spPr>
          <a:xfrm>
            <a:off x="399418" y="2231954"/>
            <a:ext cx="5322531" cy="3599316"/>
          </a:xfrm>
        </p:spPr>
        <p:txBody>
          <a:bodyPr>
            <a:noAutofit/>
          </a:bodyPr>
          <a:lstStyle/>
          <a:p>
            <a:r>
              <a:rPr lang="en-US" sz="2600" dirty="0"/>
              <a:t>Okay so maybe some of the stuff mentioned is psychologically and philosophically implausible</a:t>
            </a:r>
          </a:p>
          <a:p>
            <a:r>
              <a:rPr lang="en-US" sz="2600" dirty="0"/>
              <a:t>Erosion of privacy</a:t>
            </a:r>
          </a:p>
          <a:p>
            <a:r>
              <a:rPr lang="en-US" sz="2600" dirty="0"/>
              <a:t>Inequality</a:t>
            </a:r>
          </a:p>
          <a:p>
            <a:r>
              <a:rPr lang="en-US" sz="2600" dirty="0"/>
              <a:t>Mental monoculture</a:t>
            </a:r>
          </a:p>
          <a:p>
            <a:r>
              <a:rPr lang="en-US" sz="2600" dirty="0"/>
              <a:t>Inauthenticity</a:t>
            </a:r>
          </a:p>
          <a:p>
            <a:r>
              <a:rPr lang="en-US" sz="2600" dirty="0"/>
              <a:t>Cheapened achievements</a:t>
            </a:r>
          </a:p>
          <a:p>
            <a:r>
              <a:rPr lang="en-US" sz="2600" dirty="0"/>
              <a:t>Loss of autonomy vs </a:t>
            </a:r>
            <a:r>
              <a:rPr lang="en-US" sz="2600" dirty="0" err="1"/>
              <a:t>hyperagency</a:t>
            </a:r>
            <a:endParaRPr lang="en-US" sz="2600" dirty="0"/>
          </a:p>
        </p:txBody>
      </p:sp>
    </p:spTree>
    <p:extLst>
      <p:ext uri="{BB962C8B-B14F-4D97-AF65-F5344CB8AC3E}">
        <p14:creationId xmlns:p14="http://schemas.microsoft.com/office/powerpoint/2010/main" val="126506743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Berlin</Template>
  <TotalTime>16073</TotalTime>
  <Words>1046</Words>
  <Application>Microsoft Macintosh PowerPoint</Application>
  <PresentationFormat>Widescreen</PresentationFormat>
  <Paragraphs>86</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Trebuchet MS</vt:lpstr>
      <vt:lpstr>Berlin</vt:lpstr>
      <vt:lpstr>Ethical considerations for the use of brain computer interfaces for cognitive enhancement</vt:lpstr>
      <vt:lpstr>What is A Brain Computer Interface (BCI)?</vt:lpstr>
      <vt:lpstr>BCI - Invasive vs Non-invasive</vt:lpstr>
      <vt:lpstr>BCI for Clinical vs Cognitive Advancement </vt:lpstr>
      <vt:lpstr>BCI for Clinical vs Cognitive Advancement </vt:lpstr>
      <vt:lpstr>Current limitations of BCIs</vt:lpstr>
      <vt:lpstr>eBCI Potential</vt:lpstr>
      <vt:lpstr>eBCI Potential</vt:lpstr>
      <vt:lpstr>Key ethical questions surrounding invasive BCIs for cognitive enhancement</vt:lpstr>
      <vt:lpstr>Erosion of privacy</vt:lpstr>
      <vt:lpstr>Inequality: </vt:lpstr>
      <vt:lpstr>Mental monoculture: </vt:lpstr>
      <vt:lpstr>Inauthenticity:</vt:lpstr>
      <vt:lpstr>Cheapened achievements</vt:lpstr>
      <vt:lpstr>Loss of autonomy vs hyperagency:</vt:lpstr>
      <vt:lpstr>Current initiatives and recommendations for eBCIs</vt:lpstr>
      <vt:lpstr>Conclusion and Future Perspectives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Samuel Oriola</dc:creator>
  <cp:lastModifiedBy>Samuel Oriola</cp:lastModifiedBy>
  <cp:revision>3</cp:revision>
  <dcterms:created xsi:type="dcterms:W3CDTF">2025-05-02T17:02:46Z</dcterms:created>
  <dcterms:modified xsi:type="dcterms:W3CDTF">2025-08-25T19:29:19Z</dcterms:modified>
</cp:coreProperties>
</file>